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7"/>
  </p:notesMasterIdLst>
  <p:sldIdLst>
    <p:sldId id="256" r:id="rId2"/>
    <p:sldId id="258" r:id="rId3"/>
    <p:sldId id="257" r:id="rId4"/>
    <p:sldId id="260" r:id="rId5"/>
    <p:sldId id="259" r:id="rId6"/>
    <p:sldId id="262" r:id="rId7"/>
    <p:sldId id="269" r:id="rId8"/>
    <p:sldId id="270" r:id="rId9"/>
    <p:sldId id="261" r:id="rId10"/>
    <p:sldId id="288" r:id="rId11"/>
    <p:sldId id="265" r:id="rId12"/>
    <p:sldId id="266" r:id="rId13"/>
    <p:sldId id="264" r:id="rId14"/>
    <p:sldId id="289" r:id="rId15"/>
    <p:sldId id="290" r:id="rId16"/>
    <p:sldId id="267" r:id="rId17"/>
    <p:sldId id="268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91" r:id="rId28"/>
    <p:sldId id="280" r:id="rId29"/>
    <p:sldId id="282" r:id="rId30"/>
    <p:sldId id="281" r:id="rId31"/>
    <p:sldId id="283" r:id="rId32"/>
    <p:sldId id="284" r:id="rId33"/>
    <p:sldId id="285" r:id="rId34"/>
    <p:sldId id="286" r:id="rId35"/>
    <p:sldId id="28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6" autoAdjust="0"/>
    <p:restoredTop sz="94660"/>
  </p:normalViewPr>
  <p:slideViewPr>
    <p:cSldViewPr>
      <p:cViewPr varScale="1">
        <p:scale>
          <a:sx n="83" d="100"/>
          <a:sy n="83" d="100"/>
        </p:scale>
        <p:origin x="-874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C44FB-2BDF-4AC2-8351-0D5F3E641294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A5499-9BA2-4142-A6CD-5BA164E037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A5499-9BA2-4142-A6CD-5BA164E03739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A5499-9BA2-4142-A6CD-5BA164E03739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A5499-9BA2-4142-A6CD-5BA164E03739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WEBSITE WITH FACE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876800"/>
            <a:ext cx="7854696" cy="1752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Presented by-</a:t>
            </a:r>
          </a:p>
          <a:p>
            <a:pPr algn="l"/>
            <a:r>
              <a:rPr lang="en-US" dirty="0" smtClean="0"/>
              <a:t>Hrishika Anjana</a:t>
            </a:r>
          </a:p>
          <a:p>
            <a:pPr algn="l"/>
            <a:r>
              <a:rPr lang="en-US" dirty="0" smtClean="0"/>
              <a:t>Ekta Pandey</a:t>
            </a:r>
          </a:p>
          <a:p>
            <a:pPr algn="l"/>
            <a:r>
              <a:rPr lang="en-US" dirty="0" smtClean="0"/>
              <a:t>Shivani Pandey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5146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DATA FLOW DIAGRAMS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22098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USE CASE DIAGRAM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6)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9906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SCOPE:-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2209800"/>
            <a:ext cx="891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/>
              <a:t> Conducting National Entrance Examinations:- It can be used as </a:t>
            </a:r>
          </a:p>
          <a:p>
            <a:r>
              <a:rPr lang="en-US" sz="2400" dirty="0" smtClean="0"/>
              <a:t>student ID.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 Airport Security checks:-To check the fake passport cases.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Social Media.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Preventing crime in retail.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Identify Missing people.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cialrecogni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8200" y="91440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133600"/>
            <a:ext cx="7010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b="1" i="1" dirty="0" smtClean="0"/>
              <a:t>A facial recognition system uses biometrics to map facial features from photograph or video.</a:t>
            </a:r>
          </a:p>
          <a:p>
            <a:pPr>
              <a:buFont typeface="Wingdings" pitchFamily="2" charset="2"/>
              <a:buChar char="§"/>
            </a:pPr>
            <a:endParaRPr lang="en-US" sz="2400" b="1" i="1" dirty="0" smtClean="0"/>
          </a:p>
          <a:p>
            <a:pPr>
              <a:buFont typeface="Wingdings" pitchFamily="2" charset="2"/>
              <a:buChar char="§"/>
            </a:pPr>
            <a:r>
              <a:rPr lang="en-US" sz="2400" b="1" i="1" dirty="0" smtClean="0"/>
              <a:t> It compares the information with a database of known faces to find a match.</a:t>
            </a:r>
          </a:p>
          <a:p>
            <a:pPr>
              <a:buFont typeface="Wingdings" pitchFamily="2" charset="2"/>
              <a:buChar char="§"/>
            </a:pPr>
            <a:endParaRPr lang="en-US" sz="2400" b="1" i="1" dirty="0" smtClean="0"/>
          </a:p>
          <a:p>
            <a:pPr>
              <a:buFont typeface="Wingdings" pitchFamily="2" charset="2"/>
              <a:buChar char="§"/>
            </a:pPr>
            <a:r>
              <a:rPr lang="en-US" sz="2400" b="1" i="1" dirty="0" smtClean="0"/>
              <a:t> CCTV  cameras will soon be outfitted with facial recognition technology that can automatically identify and track individual’s face in public.</a:t>
            </a:r>
          </a:p>
          <a:p>
            <a:endParaRPr lang="en-US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0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REVIEW  2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981200"/>
            <a:ext cx="7854696" cy="4495800"/>
          </a:xfrm>
        </p:spPr>
        <p:txBody>
          <a:bodyPr/>
          <a:lstStyle/>
          <a:p>
            <a:pPr algn="l"/>
            <a:r>
              <a:rPr lang="en-US" sz="4400" dirty="0" smtClean="0"/>
              <a:t>OUTLINES</a:t>
            </a:r>
          </a:p>
          <a:p>
            <a:pPr marL="514350" indent="-514350" algn="l">
              <a:buFont typeface="Wingdings" pitchFamily="2" charset="2"/>
              <a:buChar char="Ø"/>
            </a:pPr>
            <a:endParaRPr lang="en-US" dirty="0" smtClean="0"/>
          </a:p>
          <a:p>
            <a:pPr marL="514350" indent="-514350" algn="l">
              <a:buFont typeface="Wingdings" pitchFamily="2" charset="2"/>
              <a:buChar char="Ø"/>
            </a:pPr>
            <a:r>
              <a:rPr lang="en-US" dirty="0" smtClean="0"/>
              <a:t>OVERVIEW</a:t>
            </a:r>
          </a:p>
          <a:p>
            <a:pPr marL="514350" indent="-514350" algn="l">
              <a:buFont typeface="Wingdings" pitchFamily="2" charset="2"/>
              <a:buChar char="Ø"/>
            </a:pPr>
            <a:r>
              <a:rPr lang="en-US" dirty="0" smtClean="0"/>
              <a:t>FRONT END</a:t>
            </a:r>
          </a:p>
          <a:p>
            <a:pPr marL="514350" indent="-514350" algn="l">
              <a:buFont typeface="Wingdings" pitchFamily="2" charset="2"/>
              <a:buChar char="Ø"/>
            </a:pPr>
            <a:r>
              <a:rPr lang="en-US" dirty="0" smtClean="0"/>
              <a:t>BACK END</a:t>
            </a:r>
          </a:p>
          <a:p>
            <a:pPr marL="514350" indent="-514350" algn="l">
              <a:buFont typeface="Wingdings" pitchFamily="2" charset="2"/>
              <a:buChar char="Ø"/>
            </a:pPr>
            <a:r>
              <a:rPr lang="en-US" dirty="0" smtClean="0"/>
              <a:t>CLASS DIAGRAM</a:t>
            </a:r>
          </a:p>
          <a:p>
            <a:pPr marL="514350" indent="-514350" algn="l">
              <a:buFont typeface="Wingdings" pitchFamily="2" charset="2"/>
              <a:buChar char="Ø"/>
            </a:pPr>
            <a:r>
              <a:rPr lang="en-US" dirty="0" smtClean="0"/>
              <a:t>SEQUENCE DIAGRAM</a:t>
            </a:r>
          </a:p>
          <a:p>
            <a:pPr marL="514350" indent="-514350" algn="l">
              <a:buFont typeface="Wingdings" pitchFamily="2" charset="2"/>
              <a:buChar char="Ø"/>
            </a:pPr>
            <a:r>
              <a:rPr lang="en-US" dirty="0" smtClean="0"/>
              <a:t>FLOWCHART</a:t>
            </a:r>
          </a:p>
          <a:p>
            <a:pPr marL="514350" indent="-514350" algn="l"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305800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>
            <a:off x="1066800" y="1447800"/>
            <a:ext cx="2819400" cy="1066800"/>
          </a:xfrm>
          <a:custGeom>
            <a:avLst/>
            <a:gdLst>
              <a:gd name="connsiteX0" fmla="*/ 0 w 2819400"/>
              <a:gd name="connsiteY0" fmla="*/ 177804 h 1066800"/>
              <a:gd name="connsiteX1" fmla="*/ 52078 w 2819400"/>
              <a:gd name="connsiteY1" fmla="*/ 52078 h 1066800"/>
              <a:gd name="connsiteX2" fmla="*/ 177805 w 2819400"/>
              <a:gd name="connsiteY2" fmla="*/ 1 h 1066800"/>
              <a:gd name="connsiteX3" fmla="*/ 2641596 w 2819400"/>
              <a:gd name="connsiteY3" fmla="*/ 0 h 1066800"/>
              <a:gd name="connsiteX4" fmla="*/ 2767322 w 2819400"/>
              <a:gd name="connsiteY4" fmla="*/ 52078 h 1066800"/>
              <a:gd name="connsiteX5" fmla="*/ 2819399 w 2819400"/>
              <a:gd name="connsiteY5" fmla="*/ 177805 h 1066800"/>
              <a:gd name="connsiteX6" fmla="*/ 2819400 w 2819400"/>
              <a:gd name="connsiteY6" fmla="*/ 888996 h 1066800"/>
              <a:gd name="connsiteX7" fmla="*/ 2767322 w 2819400"/>
              <a:gd name="connsiteY7" fmla="*/ 1014722 h 1066800"/>
              <a:gd name="connsiteX8" fmla="*/ 2641596 w 2819400"/>
              <a:gd name="connsiteY8" fmla="*/ 1066800 h 1066800"/>
              <a:gd name="connsiteX9" fmla="*/ 177804 w 2819400"/>
              <a:gd name="connsiteY9" fmla="*/ 1066800 h 1066800"/>
              <a:gd name="connsiteX10" fmla="*/ 52078 w 2819400"/>
              <a:gd name="connsiteY10" fmla="*/ 1014722 h 1066800"/>
              <a:gd name="connsiteX11" fmla="*/ 1 w 2819400"/>
              <a:gd name="connsiteY11" fmla="*/ 888995 h 1066800"/>
              <a:gd name="connsiteX12" fmla="*/ 0 w 2819400"/>
              <a:gd name="connsiteY12" fmla="*/ 177804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9400" h="1066800">
                <a:moveTo>
                  <a:pt x="0" y="177804"/>
                </a:moveTo>
                <a:cubicBezTo>
                  <a:pt x="0" y="130647"/>
                  <a:pt x="18733" y="85422"/>
                  <a:pt x="52078" y="52078"/>
                </a:cubicBezTo>
                <a:cubicBezTo>
                  <a:pt x="85423" y="18733"/>
                  <a:pt x="130648" y="1"/>
                  <a:pt x="177805" y="1"/>
                </a:cubicBezTo>
                <a:lnTo>
                  <a:pt x="2641596" y="0"/>
                </a:lnTo>
                <a:cubicBezTo>
                  <a:pt x="2688753" y="0"/>
                  <a:pt x="2733978" y="18733"/>
                  <a:pt x="2767322" y="52078"/>
                </a:cubicBezTo>
                <a:cubicBezTo>
                  <a:pt x="2800667" y="85423"/>
                  <a:pt x="2819399" y="130648"/>
                  <a:pt x="2819399" y="177805"/>
                </a:cubicBezTo>
                <a:cubicBezTo>
                  <a:pt x="2819399" y="414869"/>
                  <a:pt x="2819400" y="651932"/>
                  <a:pt x="2819400" y="888996"/>
                </a:cubicBezTo>
                <a:cubicBezTo>
                  <a:pt x="2819400" y="936153"/>
                  <a:pt x="2800667" y="981378"/>
                  <a:pt x="2767322" y="1014722"/>
                </a:cubicBezTo>
                <a:cubicBezTo>
                  <a:pt x="2733977" y="1048067"/>
                  <a:pt x="2688752" y="1066800"/>
                  <a:pt x="2641596" y="1066800"/>
                </a:cubicBezTo>
                <a:lnTo>
                  <a:pt x="177804" y="1066800"/>
                </a:lnTo>
                <a:cubicBezTo>
                  <a:pt x="130647" y="1066800"/>
                  <a:pt x="85422" y="1048067"/>
                  <a:pt x="52078" y="1014722"/>
                </a:cubicBezTo>
                <a:cubicBezTo>
                  <a:pt x="18733" y="981377"/>
                  <a:pt x="0" y="936152"/>
                  <a:pt x="1" y="888995"/>
                </a:cubicBezTo>
                <a:cubicBezTo>
                  <a:pt x="1" y="651931"/>
                  <a:pt x="0" y="414868"/>
                  <a:pt x="0" y="17780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r"/>
            <a:r>
              <a:rPr lang="en-US" sz="2400" dirty="0" smtClean="0"/>
              <a:t>Connectivity  6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228600" y="2895600"/>
            <a:ext cx="3200400" cy="1219200"/>
          </a:xfrm>
          <a:custGeom>
            <a:avLst/>
            <a:gdLst>
              <a:gd name="connsiteX0" fmla="*/ 0 w 3200400"/>
              <a:gd name="connsiteY0" fmla="*/ 203204 h 1219200"/>
              <a:gd name="connsiteX1" fmla="*/ 59517 w 3200400"/>
              <a:gd name="connsiteY1" fmla="*/ 59517 h 1219200"/>
              <a:gd name="connsiteX2" fmla="*/ 203204 w 3200400"/>
              <a:gd name="connsiteY2" fmla="*/ 0 h 1219200"/>
              <a:gd name="connsiteX3" fmla="*/ 2997196 w 3200400"/>
              <a:gd name="connsiteY3" fmla="*/ 0 h 1219200"/>
              <a:gd name="connsiteX4" fmla="*/ 3140883 w 3200400"/>
              <a:gd name="connsiteY4" fmla="*/ 59517 h 1219200"/>
              <a:gd name="connsiteX5" fmla="*/ 3200400 w 3200400"/>
              <a:gd name="connsiteY5" fmla="*/ 203204 h 1219200"/>
              <a:gd name="connsiteX6" fmla="*/ 3200400 w 3200400"/>
              <a:gd name="connsiteY6" fmla="*/ 1015996 h 1219200"/>
              <a:gd name="connsiteX7" fmla="*/ 3140883 w 3200400"/>
              <a:gd name="connsiteY7" fmla="*/ 1159683 h 1219200"/>
              <a:gd name="connsiteX8" fmla="*/ 2997196 w 3200400"/>
              <a:gd name="connsiteY8" fmla="*/ 1219200 h 1219200"/>
              <a:gd name="connsiteX9" fmla="*/ 203204 w 3200400"/>
              <a:gd name="connsiteY9" fmla="*/ 1219200 h 1219200"/>
              <a:gd name="connsiteX10" fmla="*/ 59517 w 3200400"/>
              <a:gd name="connsiteY10" fmla="*/ 1159683 h 1219200"/>
              <a:gd name="connsiteX11" fmla="*/ 0 w 3200400"/>
              <a:gd name="connsiteY11" fmla="*/ 1015996 h 1219200"/>
              <a:gd name="connsiteX12" fmla="*/ 0 w 3200400"/>
              <a:gd name="connsiteY12" fmla="*/ 20320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400" h="1219200">
                <a:moveTo>
                  <a:pt x="0" y="203204"/>
                </a:moveTo>
                <a:cubicBezTo>
                  <a:pt x="0" y="149311"/>
                  <a:pt x="21409" y="97625"/>
                  <a:pt x="59517" y="59517"/>
                </a:cubicBezTo>
                <a:cubicBezTo>
                  <a:pt x="97625" y="21409"/>
                  <a:pt x="149311" y="0"/>
                  <a:pt x="203204" y="0"/>
                </a:cubicBezTo>
                <a:lnTo>
                  <a:pt x="2997196" y="0"/>
                </a:lnTo>
                <a:cubicBezTo>
                  <a:pt x="3051089" y="0"/>
                  <a:pt x="3102775" y="21409"/>
                  <a:pt x="3140883" y="59517"/>
                </a:cubicBezTo>
                <a:cubicBezTo>
                  <a:pt x="3178991" y="97625"/>
                  <a:pt x="3200400" y="149311"/>
                  <a:pt x="3200400" y="203204"/>
                </a:cubicBezTo>
                <a:lnTo>
                  <a:pt x="3200400" y="1015996"/>
                </a:lnTo>
                <a:cubicBezTo>
                  <a:pt x="3200400" y="1069889"/>
                  <a:pt x="3178991" y="1121575"/>
                  <a:pt x="3140883" y="1159683"/>
                </a:cubicBezTo>
                <a:cubicBezTo>
                  <a:pt x="3102775" y="1197791"/>
                  <a:pt x="3051089" y="1219200"/>
                  <a:pt x="2997196" y="1219200"/>
                </a:cubicBezTo>
                <a:lnTo>
                  <a:pt x="203204" y="1219200"/>
                </a:lnTo>
                <a:cubicBezTo>
                  <a:pt x="149311" y="1219200"/>
                  <a:pt x="97625" y="1197791"/>
                  <a:pt x="59517" y="1159683"/>
                </a:cubicBezTo>
                <a:cubicBezTo>
                  <a:pt x="21409" y="1121575"/>
                  <a:pt x="0" y="1069889"/>
                  <a:pt x="0" y="1015996"/>
                </a:cubicBezTo>
                <a:lnTo>
                  <a:pt x="0" y="2032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MYSQL database</a:t>
            </a:r>
            <a:endParaRPr lang="en-U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1066800" y="4495800"/>
            <a:ext cx="2743200" cy="1143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/>
              <a:t>PHP is used  for back end  4.</a:t>
            </a:r>
            <a:endParaRPr lang="en-US" sz="2400" dirty="0"/>
          </a:p>
        </p:txBody>
      </p:sp>
      <p:sp>
        <p:nvSpPr>
          <p:cNvPr id="19" name="Freeform 18"/>
          <p:cNvSpPr/>
          <p:nvPr/>
        </p:nvSpPr>
        <p:spPr>
          <a:xfrm>
            <a:off x="5334000" y="1447800"/>
            <a:ext cx="2895600" cy="1066800"/>
          </a:xfrm>
          <a:custGeom>
            <a:avLst/>
            <a:gdLst>
              <a:gd name="connsiteX0" fmla="*/ 0 w 2743200"/>
              <a:gd name="connsiteY0" fmla="*/ 177804 h 1066800"/>
              <a:gd name="connsiteX1" fmla="*/ 52078 w 2743200"/>
              <a:gd name="connsiteY1" fmla="*/ 52078 h 1066800"/>
              <a:gd name="connsiteX2" fmla="*/ 177805 w 2743200"/>
              <a:gd name="connsiteY2" fmla="*/ 1 h 1066800"/>
              <a:gd name="connsiteX3" fmla="*/ 2565396 w 2743200"/>
              <a:gd name="connsiteY3" fmla="*/ 0 h 1066800"/>
              <a:gd name="connsiteX4" fmla="*/ 2691122 w 2743200"/>
              <a:gd name="connsiteY4" fmla="*/ 52078 h 1066800"/>
              <a:gd name="connsiteX5" fmla="*/ 2743199 w 2743200"/>
              <a:gd name="connsiteY5" fmla="*/ 177805 h 1066800"/>
              <a:gd name="connsiteX6" fmla="*/ 2743200 w 2743200"/>
              <a:gd name="connsiteY6" fmla="*/ 888996 h 1066800"/>
              <a:gd name="connsiteX7" fmla="*/ 2691122 w 2743200"/>
              <a:gd name="connsiteY7" fmla="*/ 1014722 h 1066800"/>
              <a:gd name="connsiteX8" fmla="*/ 2565396 w 2743200"/>
              <a:gd name="connsiteY8" fmla="*/ 1066800 h 1066800"/>
              <a:gd name="connsiteX9" fmla="*/ 177804 w 2743200"/>
              <a:gd name="connsiteY9" fmla="*/ 1066800 h 1066800"/>
              <a:gd name="connsiteX10" fmla="*/ 52078 w 2743200"/>
              <a:gd name="connsiteY10" fmla="*/ 1014722 h 1066800"/>
              <a:gd name="connsiteX11" fmla="*/ 1 w 2743200"/>
              <a:gd name="connsiteY11" fmla="*/ 888995 h 1066800"/>
              <a:gd name="connsiteX12" fmla="*/ 0 w 2743200"/>
              <a:gd name="connsiteY12" fmla="*/ 177804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3200" h="1066800">
                <a:moveTo>
                  <a:pt x="0" y="177804"/>
                </a:moveTo>
                <a:cubicBezTo>
                  <a:pt x="0" y="130647"/>
                  <a:pt x="18733" y="85422"/>
                  <a:pt x="52078" y="52078"/>
                </a:cubicBezTo>
                <a:cubicBezTo>
                  <a:pt x="85423" y="18733"/>
                  <a:pt x="130648" y="1"/>
                  <a:pt x="177805" y="1"/>
                </a:cubicBezTo>
                <a:lnTo>
                  <a:pt x="2565396" y="0"/>
                </a:lnTo>
                <a:cubicBezTo>
                  <a:pt x="2612553" y="0"/>
                  <a:pt x="2657778" y="18733"/>
                  <a:pt x="2691122" y="52078"/>
                </a:cubicBezTo>
                <a:cubicBezTo>
                  <a:pt x="2724467" y="85423"/>
                  <a:pt x="2743199" y="130648"/>
                  <a:pt x="2743199" y="177805"/>
                </a:cubicBezTo>
                <a:cubicBezTo>
                  <a:pt x="2743199" y="414869"/>
                  <a:pt x="2743200" y="651932"/>
                  <a:pt x="2743200" y="888996"/>
                </a:cubicBezTo>
                <a:cubicBezTo>
                  <a:pt x="2743200" y="936153"/>
                  <a:pt x="2724467" y="981378"/>
                  <a:pt x="2691122" y="1014722"/>
                </a:cubicBezTo>
                <a:cubicBezTo>
                  <a:pt x="2657777" y="1048067"/>
                  <a:pt x="2612552" y="1066800"/>
                  <a:pt x="2565396" y="1066800"/>
                </a:cubicBezTo>
                <a:lnTo>
                  <a:pt x="177804" y="1066800"/>
                </a:lnTo>
                <a:cubicBezTo>
                  <a:pt x="130647" y="1066800"/>
                  <a:pt x="85422" y="1048067"/>
                  <a:pt x="52078" y="1014722"/>
                </a:cubicBezTo>
                <a:cubicBezTo>
                  <a:pt x="18733" y="981377"/>
                  <a:pt x="0" y="936152"/>
                  <a:pt x="1" y="888995"/>
                </a:cubicBezTo>
                <a:cubicBezTo>
                  <a:pt x="1" y="651931"/>
                  <a:pt x="0" y="414868"/>
                  <a:pt x="0" y="17780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sz="2400" dirty="0" smtClean="0"/>
              <a:t>1. Create web pages using HTML </a:t>
            </a:r>
            <a:endParaRPr lang="en-US" sz="2400" dirty="0"/>
          </a:p>
        </p:txBody>
      </p:sp>
      <p:sp>
        <p:nvSpPr>
          <p:cNvPr id="20" name="Freeform 19"/>
          <p:cNvSpPr/>
          <p:nvPr/>
        </p:nvSpPr>
        <p:spPr>
          <a:xfrm>
            <a:off x="5791200" y="2895600"/>
            <a:ext cx="3124200" cy="1143000"/>
          </a:xfrm>
          <a:custGeom>
            <a:avLst/>
            <a:gdLst>
              <a:gd name="connsiteX0" fmla="*/ 0 w 3200400"/>
              <a:gd name="connsiteY0" fmla="*/ 190504 h 1143000"/>
              <a:gd name="connsiteX1" fmla="*/ 55798 w 3200400"/>
              <a:gd name="connsiteY1" fmla="*/ 55797 h 1143000"/>
              <a:gd name="connsiteX2" fmla="*/ 190505 w 3200400"/>
              <a:gd name="connsiteY2" fmla="*/ 0 h 1143000"/>
              <a:gd name="connsiteX3" fmla="*/ 3009896 w 3200400"/>
              <a:gd name="connsiteY3" fmla="*/ 0 h 1143000"/>
              <a:gd name="connsiteX4" fmla="*/ 3144603 w 3200400"/>
              <a:gd name="connsiteY4" fmla="*/ 55798 h 1143000"/>
              <a:gd name="connsiteX5" fmla="*/ 3200400 w 3200400"/>
              <a:gd name="connsiteY5" fmla="*/ 190505 h 1143000"/>
              <a:gd name="connsiteX6" fmla="*/ 3200400 w 3200400"/>
              <a:gd name="connsiteY6" fmla="*/ 952496 h 1143000"/>
              <a:gd name="connsiteX7" fmla="*/ 3144603 w 3200400"/>
              <a:gd name="connsiteY7" fmla="*/ 1087203 h 1143000"/>
              <a:gd name="connsiteX8" fmla="*/ 3009896 w 3200400"/>
              <a:gd name="connsiteY8" fmla="*/ 1143000 h 1143000"/>
              <a:gd name="connsiteX9" fmla="*/ 190504 w 3200400"/>
              <a:gd name="connsiteY9" fmla="*/ 1143000 h 1143000"/>
              <a:gd name="connsiteX10" fmla="*/ 55797 w 3200400"/>
              <a:gd name="connsiteY10" fmla="*/ 1087203 h 1143000"/>
              <a:gd name="connsiteX11" fmla="*/ 0 w 3200400"/>
              <a:gd name="connsiteY11" fmla="*/ 952496 h 1143000"/>
              <a:gd name="connsiteX12" fmla="*/ 0 w 3200400"/>
              <a:gd name="connsiteY12" fmla="*/ 190504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400" h="1143000">
                <a:moveTo>
                  <a:pt x="0" y="190504"/>
                </a:moveTo>
                <a:cubicBezTo>
                  <a:pt x="0" y="139979"/>
                  <a:pt x="20071" y="91524"/>
                  <a:pt x="55798" y="55797"/>
                </a:cubicBezTo>
                <a:cubicBezTo>
                  <a:pt x="91524" y="20071"/>
                  <a:pt x="139980" y="0"/>
                  <a:pt x="190505" y="0"/>
                </a:cubicBezTo>
                <a:lnTo>
                  <a:pt x="3009896" y="0"/>
                </a:lnTo>
                <a:cubicBezTo>
                  <a:pt x="3060421" y="0"/>
                  <a:pt x="3108876" y="20071"/>
                  <a:pt x="3144603" y="55798"/>
                </a:cubicBezTo>
                <a:cubicBezTo>
                  <a:pt x="3180329" y="91524"/>
                  <a:pt x="3200400" y="139980"/>
                  <a:pt x="3200400" y="190505"/>
                </a:cubicBezTo>
                <a:lnTo>
                  <a:pt x="3200400" y="952496"/>
                </a:lnTo>
                <a:cubicBezTo>
                  <a:pt x="3200400" y="1003021"/>
                  <a:pt x="3180329" y="1051476"/>
                  <a:pt x="3144603" y="1087203"/>
                </a:cubicBezTo>
                <a:cubicBezTo>
                  <a:pt x="3108877" y="1122929"/>
                  <a:pt x="3060421" y="1143000"/>
                  <a:pt x="3009896" y="1143000"/>
                </a:cubicBezTo>
                <a:lnTo>
                  <a:pt x="190504" y="1143000"/>
                </a:lnTo>
                <a:cubicBezTo>
                  <a:pt x="139979" y="1143000"/>
                  <a:pt x="91524" y="1122929"/>
                  <a:pt x="55797" y="1087203"/>
                </a:cubicBezTo>
                <a:cubicBezTo>
                  <a:pt x="20071" y="1051477"/>
                  <a:pt x="0" y="1003021"/>
                  <a:pt x="0" y="952496"/>
                </a:cubicBezTo>
                <a:lnTo>
                  <a:pt x="0" y="190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2. Styling using CSS</a:t>
            </a:r>
            <a:endParaRPr lang="en-US" sz="2400" dirty="0"/>
          </a:p>
        </p:txBody>
      </p:sp>
      <p:sp>
        <p:nvSpPr>
          <p:cNvPr id="21" name="Rounded Rectangle 20"/>
          <p:cNvSpPr/>
          <p:nvPr/>
        </p:nvSpPr>
        <p:spPr>
          <a:xfrm>
            <a:off x="5486400" y="4495800"/>
            <a:ext cx="2743200" cy="1143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+mj-lt"/>
              </a:rPr>
              <a:t>3</a:t>
            </a:r>
            <a:r>
              <a:rPr lang="en-US" sz="2400" dirty="0" smtClean="0"/>
              <a:t>. Javascript is used.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895600" y="33528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" descr="C:\Program Files (x86)\Microsoft Office\MEDIA\CAGCAT10\j0195812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489" y="2516886"/>
            <a:ext cx="1773022" cy="18242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066800" y="1447800"/>
            <a:ext cx="2819400" cy="1066800"/>
          </a:xfrm>
          <a:custGeom>
            <a:avLst/>
            <a:gdLst>
              <a:gd name="connsiteX0" fmla="*/ 0 w 2819400"/>
              <a:gd name="connsiteY0" fmla="*/ 177804 h 1066800"/>
              <a:gd name="connsiteX1" fmla="*/ 52078 w 2819400"/>
              <a:gd name="connsiteY1" fmla="*/ 52078 h 1066800"/>
              <a:gd name="connsiteX2" fmla="*/ 177805 w 2819400"/>
              <a:gd name="connsiteY2" fmla="*/ 1 h 1066800"/>
              <a:gd name="connsiteX3" fmla="*/ 2641596 w 2819400"/>
              <a:gd name="connsiteY3" fmla="*/ 0 h 1066800"/>
              <a:gd name="connsiteX4" fmla="*/ 2767322 w 2819400"/>
              <a:gd name="connsiteY4" fmla="*/ 52078 h 1066800"/>
              <a:gd name="connsiteX5" fmla="*/ 2819399 w 2819400"/>
              <a:gd name="connsiteY5" fmla="*/ 177805 h 1066800"/>
              <a:gd name="connsiteX6" fmla="*/ 2819400 w 2819400"/>
              <a:gd name="connsiteY6" fmla="*/ 888996 h 1066800"/>
              <a:gd name="connsiteX7" fmla="*/ 2767322 w 2819400"/>
              <a:gd name="connsiteY7" fmla="*/ 1014722 h 1066800"/>
              <a:gd name="connsiteX8" fmla="*/ 2641596 w 2819400"/>
              <a:gd name="connsiteY8" fmla="*/ 1066800 h 1066800"/>
              <a:gd name="connsiteX9" fmla="*/ 177804 w 2819400"/>
              <a:gd name="connsiteY9" fmla="*/ 1066800 h 1066800"/>
              <a:gd name="connsiteX10" fmla="*/ 52078 w 2819400"/>
              <a:gd name="connsiteY10" fmla="*/ 1014722 h 1066800"/>
              <a:gd name="connsiteX11" fmla="*/ 1 w 2819400"/>
              <a:gd name="connsiteY11" fmla="*/ 888995 h 1066800"/>
              <a:gd name="connsiteX12" fmla="*/ 0 w 2819400"/>
              <a:gd name="connsiteY12" fmla="*/ 177804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9400" h="1066800">
                <a:moveTo>
                  <a:pt x="0" y="177804"/>
                </a:moveTo>
                <a:cubicBezTo>
                  <a:pt x="0" y="130647"/>
                  <a:pt x="18733" y="85422"/>
                  <a:pt x="52078" y="52078"/>
                </a:cubicBezTo>
                <a:cubicBezTo>
                  <a:pt x="85423" y="18733"/>
                  <a:pt x="130648" y="1"/>
                  <a:pt x="177805" y="1"/>
                </a:cubicBezTo>
                <a:lnTo>
                  <a:pt x="2641596" y="0"/>
                </a:lnTo>
                <a:cubicBezTo>
                  <a:pt x="2688753" y="0"/>
                  <a:pt x="2733978" y="18733"/>
                  <a:pt x="2767322" y="52078"/>
                </a:cubicBezTo>
                <a:cubicBezTo>
                  <a:pt x="2800667" y="85423"/>
                  <a:pt x="2819399" y="130648"/>
                  <a:pt x="2819399" y="177805"/>
                </a:cubicBezTo>
                <a:cubicBezTo>
                  <a:pt x="2819399" y="414869"/>
                  <a:pt x="2819400" y="651932"/>
                  <a:pt x="2819400" y="888996"/>
                </a:cubicBezTo>
                <a:cubicBezTo>
                  <a:pt x="2819400" y="936153"/>
                  <a:pt x="2800667" y="981378"/>
                  <a:pt x="2767322" y="1014722"/>
                </a:cubicBezTo>
                <a:cubicBezTo>
                  <a:pt x="2733977" y="1048067"/>
                  <a:pt x="2688752" y="1066800"/>
                  <a:pt x="2641596" y="1066800"/>
                </a:cubicBezTo>
                <a:lnTo>
                  <a:pt x="177804" y="1066800"/>
                </a:lnTo>
                <a:cubicBezTo>
                  <a:pt x="130647" y="1066800"/>
                  <a:pt x="85422" y="1048067"/>
                  <a:pt x="52078" y="1014722"/>
                </a:cubicBezTo>
                <a:cubicBezTo>
                  <a:pt x="18733" y="981377"/>
                  <a:pt x="0" y="936152"/>
                  <a:pt x="1" y="888995"/>
                </a:cubicBezTo>
                <a:cubicBezTo>
                  <a:pt x="1" y="651931"/>
                  <a:pt x="0" y="414868"/>
                  <a:pt x="0" y="17780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r"/>
            <a:r>
              <a:rPr lang="en-US" sz="2400" dirty="0" smtClean="0"/>
              <a:t>SCOPE  6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28600" y="2895600"/>
            <a:ext cx="3200400" cy="1219200"/>
          </a:xfrm>
          <a:custGeom>
            <a:avLst/>
            <a:gdLst>
              <a:gd name="connsiteX0" fmla="*/ 0 w 3200400"/>
              <a:gd name="connsiteY0" fmla="*/ 203204 h 1219200"/>
              <a:gd name="connsiteX1" fmla="*/ 59517 w 3200400"/>
              <a:gd name="connsiteY1" fmla="*/ 59517 h 1219200"/>
              <a:gd name="connsiteX2" fmla="*/ 203204 w 3200400"/>
              <a:gd name="connsiteY2" fmla="*/ 0 h 1219200"/>
              <a:gd name="connsiteX3" fmla="*/ 2997196 w 3200400"/>
              <a:gd name="connsiteY3" fmla="*/ 0 h 1219200"/>
              <a:gd name="connsiteX4" fmla="*/ 3140883 w 3200400"/>
              <a:gd name="connsiteY4" fmla="*/ 59517 h 1219200"/>
              <a:gd name="connsiteX5" fmla="*/ 3200400 w 3200400"/>
              <a:gd name="connsiteY5" fmla="*/ 203204 h 1219200"/>
              <a:gd name="connsiteX6" fmla="*/ 3200400 w 3200400"/>
              <a:gd name="connsiteY6" fmla="*/ 1015996 h 1219200"/>
              <a:gd name="connsiteX7" fmla="*/ 3140883 w 3200400"/>
              <a:gd name="connsiteY7" fmla="*/ 1159683 h 1219200"/>
              <a:gd name="connsiteX8" fmla="*/ 2997196 w 3200400"/>
              <a:gd name="connsiteY8" fmla="*/ 1219200 h 1219200"/>
              <a:gd name="connsiteX9" fmla="*/ 203204 w 3200400"/>
              <a:gd name="connsiteY9" fmla="*/ 1219200 h 1219200"/>
              <a:gd name="connsiteX10" fmla="*/ 59517 w 3200400"/>
              <a:gd name="connsiteY10" fmla="*/ 1159683 h 1219200"/>
              <a:gd name="connsiteX11" fmla="*/ 0 w 3200400"/>
              <a:gd name="connsiteY11" fmla="*/ 1015996 h 1219200"/>
              <a:gd name="connsiteX12" fmla="*/ 0 w 3200400"/>
              <a:gd name="connsiteY12" fmla="*/ 20320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400" h="1219200">
                <a:moveTo>
                  <a:pt x="0" y="203204"/>
                </a:moveTo>
                <a:cubicBezTo>
                  <a:pt x="0" y="149311"/>
                  <a:pt x="21409" y="97625"/>
                  <a:pt x="59517" y="59517"/>
                </a:cubicBezTo>
                <a:cubicBezTo>
                  <a:pt x="97625" y="21409"/>
                  <a:pt x="149311" y="0"/>
                  <a:pt x="203204" y="0"/>
                </a:cubicBezTo>
                <a:lnTo>
                  <a:pt x="2997196" y="0"/>
                </a:lnTo>
                <a:cubicBezTo>
                  <a:pt x="3051089" y="0"/>
                  <a:pt x="3102775" y="21409"/>
                  <a:pt x="3140883" y="59517"/>
                </a:cubicBezTo>
                <a:cubicBezTo>
                  <a:pt x="3178991" y="97625"/>
                  <a:pt x="3200400" y="149311"/>
                  <a:pt x="3200400" y="203204"/>
                </a:cubicBezTo>
                <a:lnTo>
                  <a:pt x="3200400" y="1015996"/>
                </a:lnTo>
                <a:cubicBezTo>
                  <a:pt x="3200400" y="1069889"/>
                  <a:pt x="3178991" y="1121575"/>
                  <a:pt x="3140883" y="1159683"/>
                </a:cubicBezTo>
                <a:cubicBezTo>
                  <a:pt x="3102775" y="1197791"/>
                  <a:pt x="3051089" y="1219200"/>
                  <a:pt x="2997196" y="1219200"/>
                </a:cubicBezTo>
                <a:lnTo>
                  <a:pt x="203204" y="1219200"/>
                </a:lnTo>
                <a:cubicBezTo>
                  <a:pt x="149311" y="1219200"/>
                  <a:pt x="97625" y="1197791"/>
                  <a:pt x="59517" y="1159683"/>
                </a:cubicBezTo>
                <a:cubicBezTo>
                  <a:pt x="21409" y="1121575"/>
                  <a:pt x="0" y="1069889"/>
                  <a:pt x="0" y="1015996"/>
                </a:cubicBezTo>
                <a:lnTo>
                  <a:pt x="0" y="2032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BACK END &amp; FACE   RECOGNITION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1066800" y="4495800"/>
            <a:ext cx="2743200" cy="1143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/>
              <a:t>FRONT END  4.</a:t>
            </a:r>
            <a:endParaRPr lang="en-US" sz="2400" dirty="0"/>
          </a:p>
        </p:txBody>
      </p:sp>
      <p:sp>
        <p:nvSpPr>
          <p:cNvPr id="9" name="Freeform 8"/>
          <p:cNvSpPr/>
          <p:nvPr/>
        </p:nvSpPr>
        <p:spPr>
          <a:xfrm>
            <a:off x="5334000" y="1447800"/>
            <a:ext cx="2895600" cy="1066800"/>
          </a:xfrm>
          <a:custGeom>
            <a:avLst/>
            <a:gdLst>
              <a:gd name="connsiteX0" fmla="*/ 0 w 2743200"/>
              <a:gd name="connsiteY0" fmla="*/ 177804 h 1066800"/>
              <a:gd name="connsiteX1" fmla="*/ 52078 w 2743200"/>
              <a:gd name="connsiteY1" fmla="*/ 52078 h 1066800"/>
              <a:gd name="connsiteX2" fmla="*/ 177805 w 2743200"/>
              <a:gd name="connsiteY2" fmla="*/ 1 h 1066800"/>
              <a:gd name="connsiteX3" fmla="*/ 2565396 w 2743200"/>
              <a:gd name="connsiteY3" fmla="*/ 0 h 1066800"/>
              <a:gd name="connsiteX4" fmla="*/ 2691122 w 2743200"/>
              <a:gd name="connsiteY4" fmla="*/ 52078 h 1066800"/>
              <a:gd name="connsiteX5" fmla="*/ 2743199 w 2743200"/>
              <a:gd name="connsiteY5" fmla="*/ 177805 h 1066800"/>
              <a:gd name="connsiteX6" fmla="*/ 2743200 w 2743200"/>
              <a:gd name="connsiteY6" fmla="*/ 888996 h 1066800"/>
              <a:gd name="connsiteX7" fmla="*/ 2691122 w 2743200"/>
              <a:gd name="connsiteY7" fmla="*/ 1014722 h 1066800"/>
              <a:gd name="connsiteX8" fmla="*/ 2565396 w 2743200"/>
              <a:gd name="connsiteY8" fmla="*/ 1066800 h 1066800"/>
              <a:gd name="connsiteX9" fmla="*/ 177804 w 2743200"/>
              <a:gd name="connsiteY9" fmla="*/ 1066800 h 1066800"/>
              <a:gd name="connsiteX10" fmla="*/ 52078 w 2743200"/>
              <a:gd name="connsiteY10" fmla="*/ 1014722 h 1066800"/>
              <a:gd name="connsiteX11" fmla="*/ 1 w 2743200"/>
              <a:gd name="connsiteY11" fmla="*/ 888995 h 1066800"/>
              <a:gd name="connsiteX12" fmla="*/ 0 w 2743200"/>
              <a:gd name="connsiteY12" fmla="*/ 177804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3200" h="1066800">
                <a:moveTo>
                  <a:pt x="0" y="177804"/>
                </a:moveTo>
                <a:cubicBezTo>
                  <a:pt x="0" y="130647"/>
                  <a:pt x="18733" y="85422"/>
                  <a:pt x="52078" y="52078"/>
                </a:cubicBezTo>
                <a:cubicBezTo>
                  <a:pt x="85423" y="18733"/>
                  <a:pt x="130648" y="1"/>
                  <a:pt x="177805" y="1"/>
                </a:cubicBezTo>
                <a:lnTo>
                  <a:pt x="2565396" y="0"/>
                </a:lnTo>
                <a:cubicBezTo>
                  <a:pt x="2612553" y="0"/>
                  <a:pt x="2657778" y="18733"/>
                  <a:pt x="2691122" y="52078"/>
                </a:cubicBezTo>
                <a:cubicBezTo>
                  <a:pt x="2724467" y="85423"/>
                  <a:pt x="2743199" y="130648"/>
                  <a:pt x="2743199" y="177805"/>
                </a:cubicBezTo>
                <a:cubicBezTo>
                  <a:pt x="2743199" y="414869"/>
                  <a:pt x="2743200" y="651932"/>
                  <a:pt x="2743200" y="888996"/>
                </a:cubicBezTo>
                <a:cubicBezTo>
                  <a:pt x="2743200" y="936153"/>
                  <a:pt x="2724467" y="981378"/>
                  <a:pt x="2691122" y="1014722"/>
                </a:cubicBezTo>
                <a:cubicBezTo>
                  <a:pt x="2657777" y="1048067"/>
                  <a:pt x="2612552" y="1066800"/>
                  <a:pt x="2565396" y="1066800"/>
                </a:cubicBezTo>
                <a:lnTo>
                  <a:pt x="177804" y="1066800"/>
                </a:lnTo>
                <a:cubicBezTo>
                  <a:pt x="130647" y="1066800"/>
                  <a:pt x="85422" y="1048067"/>
                  <a:pt x="52078" y="1014722"/>
                </a:cubicBezTo>
                <a:cubicBezTo>
                  <a:pt x="18733" y="981377"/>
                  <a:pt x="0" y="936152"/>
                  <a:pt x="1" y="888995"/>
                </a:cubicBezTo>
                <a:cubicBezTo>
                  <a:pt x="1" y="651931"/>
                  <a:pt x="0" y="414868"/>
                  <a:pt x="0" y="17780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sz="2400" dirty="0" smtClean="0"/>
              <a:t>1. INTRODUCTION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5791200" y="2895600"/>
            <a:ext cx="3124200" cy="1143000"/>
          </a:xfrm>
          <a:custGeom>
            <a:avLst/>
            <a:gdLst>
              <a:gd name="connsiteX0" fmla="*/ 0 w 3200400"/>
              <a:gd name="connsiteY0" fmla="*/ 190504 h 1143000"/>
              <a:gd name="connsiteX1" fmla="*/ 55798 w 3200400"/>
              <a:gd name="connsiteY1" fmla="*/ 55797 h 1143000"/>
              <a:gd name="connsiteX2" fmla="*/ 190505 w 3200400"/>
              <a:gd name="connsiteY2" fmla="*/ 0 h 1143000"/>
              <a:gd name="connsiteX3" fmla="*/ 3009896 w 3200400"/>
              <a:gd name="connsiteY3" fmla="*/ 0 h 1143000"/>
              <a:gd name="connsiteX4" fmla="*/ 3144603 w 3200400"/>
              <a:gd name="connsiteY4" fmla="*/ 55798 h 1143000"/>
              <a:gd name="connsiteX5" fmla="*/ 3200400 w 3200400"/>
              <a:gd name="connsiteY5" fmla="*/ 190505 h 1143000"/>
              <a:gd name="connsiteX6" fmla="*/ 3200400 w 3200400"/>
              <a:gd name="connsiteY6" fmla="*/ 952496 h 1143000"/>
              <a:gd name="connsiteX7" fmla="*/ 3144603 w 3200400"/>
              <a:gd name="connsiteY7" fmla="*/ 1087203 h 1143000"/>
              <a:gd name="connsiteX8" fmla="*/ 3009896 w 3200400"/>
              <a:gd name="connsiteY8" fmla="*/ 1143000 h 1143000"/>
              <a:gd name="connsiteX9" fmla="*/ 190504 w 3200400"/>
              <a:gd name="connsiteY9" fmla="*/ 1143000 h 1143000"/>
              <a:gd name="connsiteX10" fmla="*/ 55797 w 3200400"/>
              <a:gd name="connsiteY10" fmla="*/ 1087203 h 1143000"/>
              <a:gd name="connsiteX11" fmla="*/ 0 w 3200400"/>
              <a:gd name="connsiteY11" fmla="*/ 952496 h 1143000"/>
              <a:gd name="connsiteX12" fmla="*/ 0 w 3200400"/>
              <a:gd name="connsiteY12" fmla="*/ 190504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0400" h="1143000">
                <a:moveTo>
                  <a:pt x="0" y="190504"/>
                </a:moveTo>
                <a:cubicBezTo>
                  <a:pt x="0" y="139979"/>
                  <a:pt x="20071" y="91524"/>
                  <a:pt x="55798" y="55797"/>
                </a:cubicBezTo>
                <a:cubicBezTo>
                  <a:pt x="91524" y="20071"/>
                  <a:pt x="139980" y="0"/>
                  <a:pt x="190505" y="0"/>
                </a:cubicBezTo>
                <a:lnTo>
                  <a:pt x="3009896" y="0"/>
                </a:lnTo>
                <a:cubicBezTo>
                  <a:pt x="3060421" y="0"/>
                  <a:pt x="3108876" y="20071"/>
                  <a:pt x="3144603" y="55798"/>
                </a:cubicBezTo>
                <a:cubicBezTo>
                  <a:pt x="3180329" y="91524"/>
                  <a:pt x="3200400" y="139980"/>
                  <a:pt x="3200400" y="190505"/>
                </a:cubicBezTo>
                <a:lnTo>
                  <a:pt x="3200400" y="952496"/>
                </a:lnTo>
                <a:cubicBezTo>
                  <a:pt x="3200400" y="1003021"/>
                  <a:pt x="3180329" y="1051476"/>
                  <a:pt x="3144603" y="1087203"/>
                </a:cubicBezTo>
                <a:cubicBezTo>
                  <a:pt x="3108877" y="1122929"/>
                  <a:pt x="3060421" y="1143000"/>
                  <a:pt x="3009896" y="1143000"/>
                </a:cubicBezTo>
                <a:lnTo>
                  <a:pt x="190504" y="1143000"/>
                </a:lnTo>
                <a:cubicBezTo>
                  <a:pt x="139979" y="1143000"/>
                  <a:pt x="91524" y="1122929"/>
                  <a:pt x="55797" y="1087203"/>
                </a:cubicBezTo>
                <a:cubicBezTo>
                  <a:pt x="20071" y="1051477"/>
                  <a:pt x="0" y="1003021"/>
                  <a:pt x="0" y="952496"/>
                </a:cubicBezTo>
                <a:lnTo>
                  <a:pt x="0" y="190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2. OBJECTIVE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5486400" y="4495800"/>
            <a:ext cx="2743200" cy="1143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+mj-lt"/>
              </a:rPr>
              <a:t>3</a:t>
            </a:r>
            <a:r>
              <a:rPr lang="en-US" sz="2400" dirty="0" smtClean="0"/>
              <a:t>. MODULES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895600" y="33528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68580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OUTLINES</a:t>
            </a:r>
            <a:endParaRPr lang="en-US" sz="2800" b="1" dirty="0"/>
          </a:p>
        </p:txBody>
      </p:sp>
      <p:pic>
        <p:nvPicPr>
          <p:cNvPr id="1026" name="Picture 2" descr="C:\Program Files (x86)\Microsoft Office\MEDIA\CAGCAT10\j0195812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5489" y="2516886"/>
            <a:ext cx="1773022" cy="18242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(6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Screenshot (6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Screenshot (4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HOME PAGE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4478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pic>
        <p:nvPicPr>
          <p:cNvPr id="8" name="Picture 7" descr="Screenshot (5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Screenshot (54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 descr="Screenshot (66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0.20532 L 0.75 0.79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" y="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67 0.19422 L 0.775 0.80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" y="3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Screenshot (73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Screenshot (72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Screenshot (7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PUBLIC GRIEVANCES PAGE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80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Screenshot (76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Screenshot (78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Screenshot (83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Screenshot (82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CONTACT US PAGE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Screenshot (87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 0.37743 L 0.65 0.710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9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Screenshot (97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7" name="Picture 6" descr="Screenshot (9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Screenshot (18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 descr="Screenshot (99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76200" y="0"/>
            <a:ext cx="9220200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LOGIN PAGE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9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52400"/>
            <a:ext cx="9144000" cy="7010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LOGIN DATABASE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333 0.45555 L 0.575 0.54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10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Screenshot (104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" name="Picture 5" descr="Screenshot (103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16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167 0.47733 L 0.69167 0.810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333 0.49953 L 0.68333 0.832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CLASS DIAGRAM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0"/>
            <a:ext cx="8305800" cy="838200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sz="4400" smtClean="0"/>
              <a:t>CRIMINAL INVESTIGATION COMMAND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0" y="1752600"/>
            <a:ext cx="7772400" cy="4495800"/>
          </a:xfrm>
          <a:ln>
            <a:noFill/>
          </a:ln>
        </p:spPr>
        <p:txBody>
          <a:bodyPr>
            <a:normAutofit/>
          </a:bodyPr>
          <a:lstStyle/>
          <a:p>
            <a:pPr marL="457200" indent="-457200">
              <a:buClr>
                <a:schemeClr val="bg1"/>
              </a:buClr>
              <a:buSzPct val="101000"/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SzPct val="101000"/>
              <a:buNone/>
            </a:pPr>
            <a:endParaRPr lang="en-US" sz="2400" dirty="0" smtClean="0"/>
          </a:p>
          <a:p>
            <a:pPr marL="457200" indent="-457200">
              <a:buClr>
                <a:schemeClr val="bg1"/>
              </a:buClr>
              <a:buSzPct val="101000"/>
              <a:buNone/>
            </a:pPr>
            <a:endParaRPr lang="en-US" sz="2400" dirty="0" smtClean="0"/>
          </a:p>
          <a:p>
            <a:pPr marL="457200" indent="-457200">
              <a:buClr>
                <a:schemeClr val="bg1"/>
              </a:buClr>
              <a:buSzPct val="101000"/>
              <a:buNone/>
            </a:pPr>
            <a:endParaRPr lang="en-US" sz="2400" dirty="0" smtClean="0"/>
          </a:p>
          <a:p>
            <a:pPr marL="457200" indent="-457200">
              <a:buClr>
                <a:schemeClr val="bg1"/>
              </a:buClr>
              <a:buSzPct val="101000"/>
              <a:buNone/>
            </a:pPr>
            <a:r>
              <a:rPr lang="en-US" sz="2400" dirty="0" smtClean="0"/>
              <a:t>INTRODUCTION</a:t>
            </a:r>
          </a:p>
          <a:p>
            <a:pPr marL="457200" indent="-457200">
              <a:buClr>
                <a:schemeClr val="bg1"/>
              </a:buClr>
              <a:buSzPct val="101000"/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SzPct val="101000"/>
              <a:buFont typeface="+mj-lt"/>
              <a:buAutoNum type="arabicPeriod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SzPct val="101000"/>
              <a:buFont typeface="+mj-lt"/>
              <a:buAutoNum type="arabicPeriod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SzPct val="101000"/>
              <a:buFont typeface="Wingdings" pitchFamily="2" charset="2"/>
              <a:buChar char="ü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SzPct val="101000"/>
              <a:buFont typeface="Wingdings" pitchFamily="2" charset="2"/>
              <a:buChar char="ü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SzPct val="101000"/>
              <a:buFont typeface="Wingdings" pitchFamily="2" charset="2"/>
              <a:buChar char="ü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SzPct val="101000"/>
              <a:buFont typeface="Wingdings" pitchFamily="2" charset="2"/>
              <a:buChar char="ü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SzPct val="101000"/>
              <a:buFont typeface="Wingdings" pitchFamily="2" charset="2"/>
              <a:buChar char="ü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4572000" y="3429000"/>
            <a:ext cx="3886200" cy="914400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PUBLIC GRIEVANCE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3962400" y="4572000"/>
            <a:ext cx="3886200" cy="914400"/>
          </a:xfrm>
          <a:prstGeom prst="flowChartAlternateProces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FACE RECOGNITION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3429000" y="5715000"/>
            <a:ext cx="3886200" cy="914400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CRIMINAL OFFENCE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3962400" y="2286000"/>
            <a:ext cx="3886200" cy="914400"/>
          </a:xfrm>
          <a:prstGeom prst="flowChartAlternate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INVESTIGATION WEBSITE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Flowchart: Alternate Process 11"/>
          <p:cNvSpPr/>
          <p:nvPr/>
        </p:nvSpPr>
        <p:spPr>
          <a:xfrm>
            <a:off x="3276600" y="1219200"/>
            <a:ext cx="3886200" cy="9144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BASIC IDEA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/>
        </p:nvSpPr>
        <p:spPr>
          <a:xfrm rot="5400000">
            <a:off x="-2362200" y="1371600"/>
            <a:ext cx="5486400" cy="5181600"/>
          </a:xfrm>
          <a:prstGeom prst="blockArc">
            <a:avLst>
              <a:gd name="adj1" fmla="val 10694393"/>
              <a:gd name="adj2" fmla="val 21438660"/>
              <a:gd name="adj3" fmla="val 499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76400" y="1676400"/>
            <a:ext cx="381000" cy="3810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514600" y="4800600"/>
            <a:ext cx="381000" cy="3810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667000" y="3733800"/>
            <a:ext cx="381000" cy="381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438400" y="2667000"/>
            <a:ext cx="381000" cy="381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52600" y="5791200"/>
            <a:ext cx="381000" cy="3810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057400" y="1828800"/>
            <a:ext cx="1219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819400" y="28194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48000" y="38862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1"/>
          </p:cNvCxnSpPr>
          <p:nvPr/>
        </p:nvCxnSpPr>
        <p:spPr>
          <a:xfrm>
            <a:off x="2895600" y="50292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057400" y="60960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FLOWCHART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WCHART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SEQUENCE DIAGRAM</a:t>
            </a:r>
          </a:p>
          <a:p>
            <a:endParaRPr lang="en-US" sz="6000" b="1" dirty="0" smtClean="0">
              <a:solidFill>
                <a:schemeClr val="tx1"/>
              </a:solidFill>
            </a:endParaRPr>
          </a:p>
          <a:p>
            <a:r>
              <a:rPr lang="en-US" sz="4000" b="1" dirty="0" smtClean="0">
                <a:solidFill>
                  <a:schemeClr val="tx1"/>
                </a:solidFill>
              </a:rPr>
              <a:t>1.USER</a:t>
            </a:r>
          </a:p>
          <a:p>
            <a:r>
              <a:rPr lang="en-US" sz="4000" b="1" dirty="0" smtClean="0">
                <a:solidFill>
                  <a:schemeClr val="tx1"/>
                </a:solidFill>
              </a:rPr>
              <a:t>2.AUTHORIZED MEMBER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L Sequence Diagram (user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L Sequence Diagram (Authorized Members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04800" y="3048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MODULES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3400" y="1295400"/>
            <a:ext cx="480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USER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Feed information under public grievance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Illegal Weapon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Smuggling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Terrorist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Human trafficking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Others</a:t>
            </a:r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en-US" sz="2800" dirty="0" smtClean="0"/>
              <a:t>2. ADMIN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Right to access information by user.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Feed criminal records in database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Assign members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  <a:p>
            <a:pPr marL="342900" indent="-342900"/>
            <a:r>
              <a:rPr lang="en-US" sz="2800" dirty="0" smtClean="0"/>
              <a:t>3. AUTHORIZED MEMBERS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 smtClean="0"/>
              <a:t>Recognize criminal faces</a:t>
            </a:r>
            <a:endParaRPr lang="en-US" dirty="0"/>
          </a:p>
        </p:txBody>
      </p:sp>
      <p:pic>
        <p:nvPicPr>
          <p:cNvPr id="5" name="Picture 4" descr="IMG-20190215-WA0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8293" y="1066800"/>
            <a:ext cx="3895707" cy="4876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762000"/>
            <a:ext cx="3429000" cy="1143000"/>
          </a:xfrm>
        </p:spPr>
        <p:txBody>
          <a:bodyPr>
            <a:normAutofit fontScale="90000"/>
          </a:bodyPr>
          <a:lstStyle/>
          <a:p>
            <a:r>
              <a:rPr sz="6600" smtClean="0"/>
              <a:t>OBJECTIVE</a:t>
            </a:r>
            <a:endParaRPr lang="en-US" sz="6600" dirty="0"/>
          </a:p>
        </p:txBody>
      </p:sp>
      <p:sp>
        <p:nvSpPr>
          <p:cNvPr id="6" name="Hexagon 5"/>
          <p:cNvSpPr/>
          <p:nvPr/>
        </p:nvSpPr>
        <p:spPr>
          <a:xfrm>
            <a:off x="0" y="2895600"/>
            <a:ext cx="2438400" cy="1905000"/>
          </a:xfrm>
          <a:prstGeom prst="hexagon">
            <a:avLst>
              <a:gd name="adj" fmla="val 31714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Monitor suspicious activity</a:t>
            </a:r>
            <a:endParaRPr lang="en-US" sz="2400" dirty="0"/>
          </a:p>
        </p:txBody>
      </p:sp>
      <p:sp>
        <p:nvSpPr>
          <p:cNvPr id="8" name="Hexagon 7"/>
          <p:cNvSpPr/>
          <p:nvPr/>
        </p:nvSpPr>
        <p:spPr>
          <a:xfrm>
            <a:off x="3124200" y="2895600"/>
            <a:ext cx="2590800" cy="1905000"/>
          </a:xfrm>
          <a:prstGeom prst="hexagon">
            <a:avLst>
              <a:gd name="adj" fmla="val 31713"/>
              <a:gd name="vf" fmla="val 1154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Provide assistance and support</a:t>
            </a:r>
            <a:endParaRPr lang="en-US" sz="2400" dirty="0"/>
          </a:p>
        </p:txBody>
      </p:sp>
      <p:sp>
        <p:nvSpPr>
          <p:cNvPr id="9" name="Hexagon 8"/>
          <p:cNvSpPr/>
          <p:nvPr/>
        </p:nvSpPr>
        <p:spPr>
          <a:xfrm>
            <a:off x="4876800" y="4876800"/>
            <a:ext cx="2743200" cy="1981200"/>
          </a:xfrm>
          <a:prstGeom prst="hexagon">
            <a:avLst>
              <a:gd name="adj" fmla="val 3423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Gather Information</a:t>
            </a:r>
            <a:endParaRPr lang="en-US" sz="2400" dirty="0"/>
          </a:p>
        </p:txBody>
      </p:sp>
      <p:sp>
        <p:nvSpPr>
          <p:cNvPr id="10" name="Hexagon 9"/>
          <p:cNvSpPr/>
          <p:nvPr/>
        </p:nvSpPr>
        <p:spPr>
          <a:xfrm>
            <a:off x="1447800" y="4876800"/>
            <a:ext cx="2667000" cy="1981200"/>
          </a:xfrm>
          <a:prstGeom prst="hexagon">
            <a:avLst>
              <a:gd name="adj" fmla="val 317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National security agenda</a:t>
            </a:r>
            <a:endParaRPr lang="en-US" sz="2400" dirty="0"/>
          </a:p>
        </p:txBody>
      </p:sp>
      <p:sp>
        <p:nvSpPr>
          <p:cNvPr id="11" name="Hexagon 10"/>
          <p:cNvSpPr/>
          <p:nvPr/>
        </p:nvSpPr>
        <p:spPr>
          <a:xfrm>
            <a:off x="6553200" y="2971800"/>
            <a:ext cx="2590800" cy="1905000"/>
          </a:xfrm>
          <a:prstGeom prst="hexagon">
            <a:avLst>
              <a:gd name="adj" fmla="val 31713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Recognize criminals</a:t>
            </a:r>
            <a:endParaRPr lang="en-US" sz="28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5905897" y="1485503"/>
            <a:ext cx="2971800" cy="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-609203" y="1295003"/>
            <a:ext cx="3200400" cy="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304800" y="2438400"/>
            <a:ext cx="4876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743994" y="1447006"/>
            <a:ext cx="2895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505994" y="2437606"/>
            <a:ext cx="4876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143000" y="381000"/>
            <a:ext cx="7239000" cy="6477000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LOGIN</a:t>
            </a:r>
          </a:p>
          <a:p>
            <a:endParaRPr lang="en-US" sz="28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Admin login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Authorized login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981200" y="1219200"/>
            <a:ext cx="5715000" cy="56388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Contact us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Phone number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Helpline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E-mail address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Address</a:t>
            </a:r>
          </a:p>
          <a:p>
            <a:pPr algn="ctr">
              <a:buFont typeface="Arial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667000" y="2362200"/>
            <a:ext cx="4572000" cy="449580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PUBLIC GRIEVANCE</a:t>
            </a:r>
          </a:p>
          <a:p>
            <a:pPr algn="ctr"/>
            <a:endParaRPr lang="en-US" sz="2400" b="1" dirty="0" smtClean="0">
              <a:solidFill>
                <a:schemeClr val="tx2">
                  <a:lumMod val="75000"/>
                </a:schemeClr>
              </a:solidFill>
              <a:latin typeface="Bahnschrift Light" pitchFamily="34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Illegal Weapon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Smuggling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Terror  attack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Human Trafficking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Corruption</a:t>
            </a:r>
          </a:p>
          <a:p>
            <a:pPr algn="ctr">
              <a:buFont typeface="Arial" pitchFamily="34" charset="0"/>
              <a:buChar char="•"/>
            </a:pP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971800" y="3276600"/>
            <a:ext cx="4114800" cy="3581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6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HOME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Criminal Investigation Command(CIC)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About us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Past Success Records</a:t>
            </a:r>
          </a:p>
          <a:p>
            <a:endParaRPr lang="en-US" sz="20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352800" y="4114800"/>
            <a:ext cx="3352800" cy="2743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FRONT</a:t>
            </a:r>
          </a:p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END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4" grpId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(3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Screenshot (40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Screenshot (37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833 0.33302 L 0.55833 0.6660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33 0.37743 L 0.58333 0.7104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_sgROTW1Wa-u4hhUN62tWy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28600"/>
            <a:ext cx="9144000" cy="708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542288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SYSTEM SPECIFICATION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 smtClean="0"/>
              <a:t>Hardware</a:t>
            </a:r>
            <a:endParaRPr lang="en-US" dirty="0" smtClean="0"/>
          </a:p>
          <a:p>
            <a:pPr lvl="0"/>
            <a:r>
              <a:rPr lang="en-US" dirty="0" smtClean="0"/>
              <a:t>Pentium IV (dual core processor operating at 3.6 GHz) or above</a:t>
            </a:r>
          </a:p>
          <a:p>
            <a:r>
              <a:rPr lang="en-US" dirty="0" smtClean="0"/>
              <a:t>200MB hard disk or above.</a:t>
            </a:r>
          </a:p>
          <a:p>
            <a:pPr lvl="0"/>
            <a:r>
              <a:rPr lang="en-US" dirty="0" smtClean="0"/>
              <a:t>512 MB RAM or above.</a:t>
            </a:r>
          </a:p>
          <a:p>
            <a:pPr lvl="0"/>
            <a:endParaRPr lang="en-US" b="1" i="1" dirty="0" smtClean="0"/>
          </a:p>
          <a:p>
            <a:pPr lvl="0">
              <a:buNone/>
            </a:pPr>
            <a:r>
              <a:rPr lang="en-US" b="1" i="1" dirty="0" smtClean="0"/>
              <a:t> </a:t>
            </a:r>
            <a:r>
              <a:rPr lang="en-US" b="1" dirty="0" smtClean="0"/>
              <a:t>Software</a:t>
            </a:r>
            <a:endParaRPr lang="en-US" dirty="0" smtClean="0"/>
          </a:p>
          <a:p>
            <a:pPr lvl="0"/>
            <a:r>
              <a:rPr lang="en-US" dirty="0" smtClean="0"/>
              <a:t>OpenCV 3.2.0</a:t>
            </a:r>
          </a:p>
          <a:p>
            <a:pPr lvl="0"/>
            <a:r>
              <a:rPr lang="en-US" dirty="0" smtClean="0"/>
              <a:t>Operation System-Windows XP or above</a:t>
            </a:r>
          </a:p>
          <a:p>
            <a:pPr lvl="0"/>
            <a:r>
              <a:rPr lang="en-US" dirty="0" smtClean="0"/>
              <a:t>XAMPP</a:t>
            </a:r>
          </a:p>
          <a:p>
            <a:pPr lvl="0"/>
            <a:r>
              <a:rPr lang="en-US" dirty="0" smtClean="0"/>
              <a:t>Sublime Text 3</a:t>
            </a:r>
          </a:p>
          <a:p>
            <a:pPr lvl="0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738</TotalTime>
  <Words>347</Words>
  <Application>Microsoft Office PowerPoint</Application>
  <PresentationFormat>On-screen Show (4:3)</PresentationFormat>
  <Paragraphs>136</Paragraphs>
  <Slides>35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Flow</vt:lpstr>
      <vt:lpstr>WEBSITE WITH FACE RECOGNITION</vt:lpstr>
      <vt:lpstr>Slide 2</vt:lpstr>
      <vt:lpstr>  CRIMINAL INVESTIGATION COMMAND</vt:lpstr>
      <vt:lpstr>Slide 4</vt:lpstr>
      <vt:lpstr>OBJECTIVE</vt:lpstr>
      <vt:lpstr>Slide 6</vt:lpstr>
      <vt:lpstr>Slide 7</vt:lpstr>
      <vt:lpstr>Slide 8</vt:lpstr>
      <vt:lpstr>SYSTEM SPECIFICATION  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REVIEW  2</vt:lpstr>
      <vt:lpstr>OVERVIEW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WITH FACE RECOGNITION</dc:title>
  <dc:creator>user</dc:creator>
  <cp:lastModifiedBy>Eshi</cp:lastModifiedBy>
  <cp:revision>73</cp:revision>
  <dcterms:created xsi:type="dcterms:W3CDTF">2006-08-16T00:00:00Z</dcterms:created>
  <dcterms:modified xsi:type="dcterms:W3CDTF">2019-04-30T14:43:24Z</dcterms:modified>
</cp:coreProperties>
</file>